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6858000" cy="9906000" type="A4"/>
  <p:notesSz cx="6888163" cy="10020300"/>
  <p:defaultTextStyle>
    <a:defPPr>
      <a:defRPr lang="ru-RU"/>
    </a:defPPr>
    <a:lvl1pPr marL="0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78909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57818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36727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15636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94545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73454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352363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31272" algn="l" defTabSz="9578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612" y="1230"/>
      </p:cViewPr>
      <p:guideLst>
        <p:guide orient="horz" pos="312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1" y="3077284"/>
            <a:ext cx="5829300" cy="212336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5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816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7" y="529698"/>
            <a:ext cx="3357563" cy="11268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354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502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6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789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578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776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7" y="3081869"/>
            <a:ext cx="2257425" cy="871590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3081869"/>
            <a:ext cx="2257425" cy="871590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919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09" indent="0">
              <a:buNone/>
              <a:defRPr sz="2000" b="1"/>
            </a:lvl2pPr>
            <a:lvl3pPr marL="957818" indent="0">
              <a:buNone/>
              <a:defRPr sz="1800" b="1"/>
            </a:lvl3pPr>
            <a:lvl4pPr marL="1436727" indent="0">
              <a:buNone/>
              <a:defRPr sz="1700" b="1"/>
            </a:lvl4pPr>
            <a:lvl5pPr marL="1915636" indent="0">
              <a:buNone/>
              <a:defRPr sz="1700" b="1"/>
            </a:lvl5pPr>
            <a:lvl6pPr marL="2394545" indent="0">
              <a:buNone/>
              <a:defRPr sz="1700" b="1"/>
            </a:lvl6pPr>
            <a:lvl7pPr marL="2873454" indent="0">
              <a:buNone/>
              <a:defRPr sz="1700" b="1"/>
            </a:lvl7pPr>
            <a:lvl8pPr marL="3352363" indent="0">
              <a:buNone/>
              <a:defRPr sz="1700" b="1"/>
            </a:lvl8pPr>
            <a:lvl9pPr marL="3831272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5"/>
            <a:ext cx="3030141" cy="5707417"/>
          </a:xfrm>
        </p:spPr>
        <p:txBody>
          <a:bodyPr/>
          <a:lstStyle>
            <a:lvl1pPr>
              <a:defRPr sz="26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09" indent="0">
              <a:buNone/>
              <a:defRPr sz="2000" b="1"/>
            </a:lvl2pPr>
            <a:lvl3pPr marL="957818" indent="0">
              <a:buNone/>
              <a:defRPr sz="1800" b="1"/>
            </a:lvl3pPr>
            <a:lvl4pPr marL="1436727" indent="0">
              <a:buNone/>
              <a:defRPr sz="1700" b="1"/>
            </a:lvl4pPr>
            <a:lvl5pPr marL="1915636" indent="0">
              <a:buNone/>
              <a:defRPr sz="1700" b="1"/>
            </a:lvl5pPr>
            <a:lvl6pPr marL="2394545" indent="0">
              <a:buNone/>
              <a:defRPr sz="1700" b="1"/>
            </a:lvl6pPr>
            <a:lvl7pPr marL="2873454" indent="0">
              <a:buNone/>
              <a:defRPr sz="1700" b="1"/>
            </a:lvl7pPr>
            <a:lvl8pPr marL="3352363" indent="0">
              <a:buNone/>
              <a:defRPr sz="1700" b="1"/>
            </a:lvl8pPr>
            <a:lvl9pPr marL="3831272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5"/>
            <a:ext cx="3031331" cy="5707417"/>
          </a:xfrm>
        </p:spPr>
        <p:txBody>
          <a:bodyPr/>
          <a:lstStyle>
            <a:lvl1pPr>
              <a:defRPr sz="26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276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083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651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4" cy="16785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94407"/>
            <a:ext cx="3833812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4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09" indent="0">
              <a:buNone/>
              <a:defRPr sz="1200"/>
            </a:lvl2pPr>
            <a:lvl3pPr marL="957818" indent="0">
              <a:buNone/>
              <a:defRPr sz="1000"/>
            </a:lvl3pPr>
            <a:lvl4pPr marL="1436727" indent="0">
              <a:buNone/>
              <a:defRPr sz="900"/>
            </a:lvl4pPr>
            <a:lvl5pPr marL="1915636" indent="0">
              <a:buNone/>
              <a:defRPr sz="900"/>
            </a:lvl5pPr>
            <a:lvl6pPr marL="2394545" indent="0">
              <a:buNone/>
              <a:defRPr sz="900"/>
            </a:lvl6pPr>
            <a:lvl7pPr marL="2873454" indent="0">
              <a:buNone/>
              <a:defRPr sz="900"/>
            </a:lvl7pPr>
            <a:lvl8pPr marL="3352363" indent="0">
              <a:buNone/>
              <a:defRPr sz="900"/>
            </a:lvl8pPr>
            <a:lvl9pPr marL="383127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67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7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7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09" indent="0">
              <a:buNone/>
              <a:defRPr sz="2900"/>
            </a:lvl2pPr>
            <a:lvl3pPr marL="957818" indent="0">
              <a:buNone/>
              <a:defRPr sz="2600"/>
            </a:lvl3pPr>
            <a:lvl4pPr marL="1436727" indent="0">
              <a:buNone/>
              <a:defRPr sz="2000"/>
            </a:lvl4pPr>
            <a:lvl5pPr marL="1915636" indent="0">
              <a:buNone/>
              <a:defRPr sz="2000"/>
            </a:lvl5pPr>
            <a:lvl6pPr marL="2394545" indent="0">
              <a:buNone/>
              <a:defRPr sz="2000"/>
            </a:lvl6pPr>
            <a:lvl7pPr marL="2873454" indent="0">
              <a:buNone/>
              <a:defRPr sz="2000"/>
            </a:lvl7pPr>
            <a:lvl8pPr marL="3352363" indent="0">
              <a:buNone/>
              <a:defRPr sz="2000"/>
            </a:lvl8pPr>
            <a:lvl9pPr marL="383127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7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09" indent="0">
              <a:buNone/>
              <a:defRPr sz="1200"/>
            </a:lvl2pPr>
            <a:lvl3pPr marL="957818" indent="0">
              <a:buNone/>
              <a:defRPr sz="1000"/>
            </a:lvl3pPr>
            <a:lvl4pPr marL="1436727" indent="0">
              <a:buNone/>
              <a:defRPr sz="900"/>
            </a:lvl4pPr>
            <a:lvl5pPr marL="1915636" indent="0">
              <a:buNone/>
              <a:defRPr sz="900"/>
            </a:lvl5pPr>
            <a:lvl6pPr marL="2394545" indent="0">
              <a:buNone/>
              <a:defRPr sz="900"/>
            </a:lvl6pPr>
            <a:lvl7pPr marL="2873454" indent="0">
              <a:buNone/>
              <a:defRPr sz="900"/>
            </a:lvl7pPr>
            <a:lvl8pPr marL="3352363" indent="0">
              <a:buNone/>
              <a:defRPr sz="900"/>
            </a:lvl8pPr>
            <a:lvl9pPr marL="383127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568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6700"/>
            <a:ext cx="6172200" cy="1651000"/>
          </a:xfrm>
          <a:prstGeom prst="rect">
            <a:avLst/>
          </a:prstGeom>
        </p:spPr>
        <p:txBody>
          <a:bodyPr vert="horz" lIns="95781" tIns="47891" rIns="95781" bIns="4789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311403"/>
            <a:ext cx="6172200" cy="6537501"/>
          </a:xfrm>
          <a:prstGeom prst="rect">
            <a:avLst/>
          </a:prstGeom>
        </p:spPr>
        <p:txBody>
          <a:bodyPr vert="horz" lIns="95781" tIns="47891" rIns="95781" bIns="4789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1" y="9181396"/>
            <a:ext cx="1600200" cy="527402"/>
          </a:xfrm>
          <a:prstGeom prst="rect">
            <a:avLst/>
          </a:prstGeom>
        </p:spPr>
        <p:txBody>
          <a:bodyPr vert="horz" lIns="95781" tIns="47891" rIns="95781" bIns="4789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5818C-DFA4-4285-8D91-00AE893DEE90}" type="datetimeFigureOut">
              <a:rPr lang="ru-RU" smtClean="0"/>
              <a:pPr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2" y="9181396"/>
            <a:ext cx="2171699" cy="527402"/>
          </a:xfrm>
          <a:prstGeom prst="rect">
            <a:avLst/>
          </a:prstGeom>
        </p:spPr>
        <p:txBody>
          <a:bodyPr vert="horz" lIns="95781" tIns="47891" rIns="95781" bIns="4789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1" y="9181396"/>
            <a:ext cx="1600200" cy="527402"/>
          </a:xfrm>
          <a:prstGeom prst="rect">
            <a:avLst/>
          </a:prstGeom>
        </p:spPr>
        <p:txBody>
          <a:bodyPr vert="horz" lIns="95781" tIns="47891" rIns="95781" bIns="4789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A745F-708B-41EF-B453-3D79235DE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138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818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82" indent="-359182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27" indent="-299318" algn="l" defTabSz="95781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3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82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91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00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9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18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27" indent="-239455" algn="l" defTabSz="957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9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8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7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6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45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54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63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72" algn="l" defTabSz="957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CAcQjRw&amp;url=http://olpictures.ru/doktor-ayybolit-kartinki.html&amp;ei=XyPBVIWsFYvmaLrNgJAE&amp;bvm=bv.83829542,d.d2s&amp;psig=AFQjCNGsRGRhJd_ZE_9mzXCdfSmnL-Ys5g&amp;ust=142203000284357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ru/url?sa=i&amp;rct=j&amp;q=&amp;esrc=s&amp;source=images&amp;cd=&amp;cad=rja&amp;uact=8&amp;ved=0CAcQjRw&amp;url=http://olpictures.ru/doktor-ayybolit-kartinki.html&amp;ei=XyPBVIWsFYvmaLrNgJAE&amp;bvm=bv.83829542,d.d2s&amp;psig=AFQjCNGsRGRhJd_ZE_9mzXCdfSmnL-Ys5g&amp;ust=142203000284357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Былкина Света\РАБОТА ПСИХОЛОГИЯ\Картинки фрукты, звери, овощи т.д\Коллекция шаблонов№2\podagra_prezentaciya_2790_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3092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39689" y="-1939924"/>
            <a:ext cx="2914650" cy="4055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2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071546" y="738159"/>
            <a:ext cx="4500594" cy="10001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u-RU" sz="2600" b="1" dirty="0">
                <a:solidFill>
                  <a:schemeClr val="bg2">
                    <a:lumMod val="25000"/>
                  </a:schemeClr>
                </a:solidFill>
              </a:rPr>
              <a:t>Консультация для родителей </a:t>
            </a:r>
          </a:p>
        </p:txBody>
      </p:sp>
      <p:pic>
        <p:nvPicPr>
          <p:cNvPr id="1038" name="Picture 14" descr="Доктор Айболит и его зверята в...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318" y="4562957"/>
            <a:ext cx="3244763" cy="45228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944563" y="2736544"/>
            <a:ext cx="5049366" cy="1851016"/>
          </a:xfrm>
          <a:prstGeom prst="rect">
            <a:avLst/>
          </a:prstGeom>
        </p:spPr>
        <p:txBody>
          <a:bodyPr wrap="square" lIns="95781" tIns="47891" rIns="95781" bIns="47891">
            <a:spAutoFit/>
          </a:bodyPr>
          <a:lstStyle/>
          <a:p>
            <a:pPr algn="ctr"/>
            <a:r>
              <a:rPr lang="ru-RU" sz="3800" b="1" dirty="0">
                <a:solidFill>
                  <a:srgbClr val="00B050"/>
                </a:solidFill>
              </a:rPr>
              <a:t>«Чтоб здоровье сохранить, научись его ценить!»</a:t>
            </a:r>
            <a:endParaRPr lang="ru-RU" sz="3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319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9689" y="-1939924"/>
            <a:ext cx="2914650" cy="4055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92089" y="-1774825"/>
            <a:ext cx="2914650" cy="4055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44489" y="-1609724"/>
            <a:ext cx="2914650" cy="4055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data:image/jpeg;base64,/9j/4AAQSkZJRgABAQAAAQABAAD/2wCEAAkGBxQSEhUUExQWFhUVFxgXGBYVGBoeFxgVHBgYGBYYGRgcHCggGBwlHBwbIjIhJSssLi4uFx8zODMsNygtLisBCgoKDg0OGxAQGzQkICYsNC8xLTQsLCw3LDEsLCwsLC4sLCwsLCwsLCwsLCwsLCwsLCwsLCwsLCwsLCwsLCwsLP/AABEIAP8AxgMBIgACEQEDEQH/xAAcAAACAgMBAQAAAAAAAAAAAAAABQQGAgMHAQj/xABHEAACAQIEAwYDBQUFBgUFAAABAhEAAwQSITEFQVEGEyJhcYEykaFCUmKxwQcUI3KCFZLR4fAzQ1NUorIkY3OD0hY0k6PC/8QAGgEAAgMBAQAAAAAAAAAAAAAAAAMBAgQFBv/EADMRAAICAQMCBAIJBAMAAAAAAAABAgMRBBIhMUEFEyJRYYEGFDJxkaGxwfAzUtHhFSNC/9oADAMBAAIRAxEAPwDuNFFFABRRRQAUUUUAFFFFABXhYDetGMvqo1bKTtAlvYQZ+VVzFYJWOZ7mJPQu1mB6ArC0AWI8Qtf8RP7w/wAazt4tG2dT6MKq5wbCCt8qeQvJCn/3LJUD/WlZWMS6uVupsJZW8QjYMrgfCeTEciGgwSAWyil1q2wUNaaVInKTKx5EEx7UYvGTZuFZDARHME6A/wCdAEq5iVGWDOdoEe8n2ANbppDaBi0RtZRdB6Q300qTxK93gKqfDlk/i0zZR5Rv60AMbGIV5ymQDEjYnnB51tpHa4siDu7al+7ADRoBA1LGIU84Yg+VFrjBbxQQvJVGp8y7QI8l+dSlkhtLqPK04jEoglmA6TufQc6S3ONu5KW0yxuxMkdBG0+5qFg7BdnYks05ZOpgD/EmrKHdlHPsiy2MbbfRWBPTY/I61Iqq4nAMBIPz2+e49RU3gvFyx7u5ow0E7z0PXyPP1qNvdEqWHhj2ivJr2qlwooooAKKKKACiiigAooooAKhcVx4spmiWJyoo3ZzsAN/P2qbWDWVJDEAlZg8xMTHTagBLhuENc8d9iCfsqYPoSNvQbdTWnG4XB2jlJK3I2Qu9yOpUZjHmRTLi2KZQET43nXQBFHxMSdB09+cUltuls5cxE66FULHr4s11z+KADQAYF7KvlLMmb4XKugPUMHEE+s+UbVPxmCNvJdSCLepUbZCPGF6DYxt4RW7Bw2zXAejBmB9S6VJbEWbIhntp5MwUewJ0oAj2MSocEeHMY6Kx5/y3B05+fKTi8EH20PXykGD5UuRrEk27ymYBUQ6leQKjUgcjuNpjSmeExNsjKjoY5KRp/TMigDyzgwpYjny5T/nS0YhRcUwVyF1urzTPBW55oSp8Q08WsQYeGqxxmxDkrZcfZ70XCqjOwUgW51meQjY8qlLLIbwsknDWRdgARZX4F5GPtt1JOo+e50l4uxCmBJ6VIwihV9BXMuI/tNuvcUWra27YdcxbxMyZhPQLI9fWqXXxr6mnR6C7U58tdOrLxwXBEBifbqSRJY+ZmfKY5Vlwsw91ej/mqt+tIrnb22cdaw9kK1p3yPd11c6KE6gGNec6U5xP8PEg8roj+pZ/MH/ppldiszgRqNNZp9vmLGeRphLwuA6D4nX5MV/SlvF+FSJXcbHy6HqK94Hfi7ftHcXC4/keD/3T86eusih+li1iSFfA+Ilxkf4168x19f8AEU3pFjsL3Z7xRqpn16j3Ej3p1bcEAjYiR6US9wi+zM6KKKqXCiiigAooooAKKKKACilXaPjK4W1nKl3YhLdsGC9w7CeQ3JPICkDcJ4jfXO+M7ljqLdpAEXyzalvUzQA17SSrKxnIVIYjcZZcCeWbaaV277WUMRbBOZhbgOzHXx3GnLoPhALACS29I+J8U4hghkxo/eMM5A75QBct6yG0gPBA0MHzqx3btsWrd22GugIzi4B/DzH4rjDfMsfCRpEaRpGQN9nig1UWWzEAfxGksSJMkkkAbmY3GmsVrexIJdwo5i2Ao92jN9RWGHtHcyGKkKIzEcyT1YmCR5etTbGBLKzSFLazBno8jnyIPXXSazuUrJYi+BySgsy6kX+zLREd2pB1kiST1zHUnzmtV7BttIcclvoLgHoxhvmTTHiGFyOrqdPHG0LMSAu7EnWOUchWi8pGHYgycjGZnXU784/SkyrnB8MYpwkuUa+HWHcZ/AqA+HKrQ3mRJLCdlET9K1429ccXIZ2VIYiFAGRgx8ITw7bFy3UCpF/jC2rKhRJuMUtoDGgOSS0aDQmeh0qUuB0VXdS7bKRFpVGpCWgRmjq0nWfKt8eMGSSzk1cX7QWcHYF27mKscihBLMxUmBsBoDqSBXBnOp9THpyrsPGeE/vGHu4OR3lshrTHYka25PSCUJ9ao47AYsYa5fcBCgLCzvcYD4tRopiSBrOm01g11dkpJJcHpvo/qdNTVJzliTeP8Y/crvD8NduOosI73AQwCKSQQZB8tRudK7b+738RhEN9BaxA8UAyFdScpnlI3GsSRJrlfYTC4u5iA2EYoBHeXYm2EkEhuTn8I19N67a2JXnU6CLit3Iv6R2qyxV8PH4r4PsVW5eJZcQgi5bGW6nPKD4hHVW+hFWnAYxbihlOhpPxXAEOL1kgON15ONoPQ+fkKi8Nxqaj/ZvOq7a9QPrzFdSS3LKPLRbjLDLHjiMtauCNNhPKV9lYqPypRicYTCKc7nYDc+3IedPuHYbu7aJMlRqep3J+c1RrC5GJ5lwSaKKKoMCiiigAooooAKKKKAKlxJe+4pZtnVbFk3P6mJH/APK/OrYKrdpMvFXJ+3hlI9mIP5VnxTirFilswoMEjcnnB5AUq22NccsZVVKyWEOsbZR0ZLgBRhBDRBFc84fOCu3MGWzWXZXtmZ8Ezr/dKn0XqaeW8MW1+u5+dJO1eGK3cGQJZ3a0B1lrbD6j61j+suzMYo0PTxralJ9x9+8gwZIgzMxry8jW9m7yTnJOnPTTYECNJ10j6UXsFgrKhMU9ku3/ABmUf3FY6D095pBhMF+78Qa1aYtZNnvVBYtlVmAC5jJIkEiTsaqoWVRzu+RdyhZLCRajbzxmQAgROmi9FG0+enkKkBABEaREco2ii3tWVOlNy5YlRSKuvD3toCw1tzlH4E1WPUgn+qtz47Nj7GvgIKT+Iqbse4VflTfGzBy8hmJ3hZ105kifkaU4bAIq92Qx1z94YUA/YI8WZdAAOcDWrxnKKyyrjF8G/ESVFxSA6m63uTLI3MLmVh6hT5U14bxIOIOjDRlO4P6jodiKSjh5RmYOcxM5iBIbroBMwJGxj3rO3he+goe7u2hoAdMsw6a7qDqJ0AYcjo+q+NmYibaZQ9SLNbRQIUADoBA+lKuIjLyJ9NfpUbDYnECR3feZTBKEBvIlGOnMaE6g1ov427dUlUyAbtciRuNFEk6g7xEHoacoCnMX2C73Qim4i7sBByptIUzlk6D300p5/YWGYZnZnUc3fT3iIrV2eW0H8J8eUhi29zUHN5MNinKRyykseKYKVlRB5kLLRzy+cetS5vsCrX/oOCrahu5thFDZZAgvAGvUjlr0pnSDDcRt2lyIt125ypkx1MQv0HzqVwriJuHxwC+bIi6jKmjMW56mJ20pfUukl0GtFFFBIUUUUAFFFFABRRRQBXu1KNbNvFoCe4kXANzaYeI/0nX0mlnDUzRzkAz1nWab9pyQEYeE6gPupnQ23XmGH1UVWOE2r+EAGTPb5KSRl/kcjQfgcDyNYtXW57cGrTWKCkWx2W2sn0AG5NIOMYK5iLmGuLl/8NcNzuyT45jTPHhIjoamjE98c2VkjwhXiQd2OhI10+VMsNais8ZPfiPYY4JxzLucG7SY3GnjXerhTccuRbs3VzKRlgBoMABSDMxrNdc7G8AbD2R3pBvMBnI+FdyLdudkUkwPM1s41ZuLirD2Codw6XQwkNbAzITGsqxMfzGt2LfG2fGFS+g1KL4Xjnl5T5GZ6jetEluSFeY02OprHvBS3A8TXEorWfFmkQdCpGjBxuhB0I/Os8ZwrFRNu9bzfcNshT5Z8xI9Y9qqozl0RbMV1ZLS7DjlJn1GWAPXN+dauJcNRmFwW2Z22OpC6DxRyMQNOnrSjh2OOIsMWXI6OUZejqdfoasBvk2yASXYctgek8gNuulaKpqUORNkcS4IuHEpqxYgkSVg+kDT3qFYOXF2/uutwN00A39fCPamaghQDyHQD8qVIjXMUijZRJPlmVj88gX3NIr/AKqwNl/TeRlaY27trN9rvLUnnlOe2T/SG+ZqUcAM5P2WzhgPMhlPqGzEH8RqBxFu9yfhN9wfwqj2gfm4NPLLEqCdyBPrFbjKILfCCVV7eVbqkqysP4b5WI1A1UjXKy6qDGo0qc/EWUQbTgga5fEBpyYgKfUkVMu3FtjcCST4jAknadhNR8VxBAPGt1f5Uc+kMgI+tACLE8Wa4GDnKo+zbIzx+N1Zltjz+opl2fw5M3mESoRFAgLbHQchOw8p51CuYNcQ+UI8A6m87PHn3ZYqp6SM3kKseGsLbUKohRoBQBtooooAKKKKACtV+8qKWYgAczWnH44WgNJZtFUbk/oBzPKoWHwbO2e6czch9lfJR+u9WS7sq5dkZ/v1x/gUKORcEk+wIivf3u8vxKrDylT+ZpilsCvSgoyvYja/cU8QxK3bTDZgJysCdBv4QGzj0BpJwHEMdLbLknWQpWOeWbgYe4qz38CG/PznyPKqtxO13N8eY0KgAnXyIBPsahpdiU30YwdQtxwNs2kdCAR+dT7DVExFssouKCWAhl3JXcEdWGunmfKtVjFc5kda5NidVjz0Z0of9kFjqjLDDNjXJ2t2wB/UAf1NOmOlVuziwuKf/wAy2pHmVMH6ZfnTzBvmBpqsTeEIlW1yyucRf9xvXMYik2nhcQijdggNq4PMmUPWR0qp8N/arduWmxJfDkd8LQwgDC8ymIZWnU+3I10Xi3Du+tugMF0K67E7ofIhtQfzrm/7PuwOHt3P3wy7lmKIQAtmdYjmwBieXSm+YlDJEF6sYRfOBYZghZ1h7jvdZdPCXYkKeRIWAfMGm1u2F0A86wtmK2TSYjJC7F8UQEohDuPsqdB/O2yj6+RqGOJC2Cltg9+6wDOvw250k9Ao2WZPuTU7HYe0QSyIeZLKvzJIpdZtZ5OiIokkwqonInYAkw0dEExmp1Mluwl8xdie3LZYMJh0CBj8PdooB5JAME8yTv1gVpPEgHdvs+NV9LQJuN/fOX+moz4/PAXwW0gLm08UaOwOyqPEFOpiTAAmPw20tws8xZQC2o3LKCC5PqRqfNhyrWZxnj8Q8kAAkKGKaeO2dGidMysJ101AMTIQcPGHB+FmYclKqB5lBGT2086c8S4kiFXLJpJVixyFTEgus5fcEHTnsoxNy7jpCgi0YjIzFX/rZVXL1gNPKgB12fxLXAzBFSzoLeX7W+Zp5rtBjXU6iDTioPCcCbSQzlj8lUclUdPPc7mp1ABRRRQAVqxF4IpZjAUEk+QrbSfjT53t2RsfG/8AKp8I92g/0mpSyysnhHnD7JuMbrjxNsPuLyX9T5+1N1WKww6QK21MnkIrCCisXNRu/hx0IPzER9J+VRglvBLpXx7Brct6kKRqrGd+mhB18q8xnEWCA2wJZsskEgDXWBvt9aQ3br58zsWjYtEmdsiDRV/EZ8pOlQSuSJh8abWadAPiJJ0+gE76CT1IrbgbpuXWW5/DJ10ggzEZhtOupHzpjftgMVuL4bi894KhXGvoD/VVb4fwXEWM1tm722s91dkZlTKQEcbmJ3129KxytjKeya4NcKmoOcXz/Mj/ABnZ24IuIyu9s5goBBcRDJq2kifcDpT7A3ke2r2/gYSP1BHIg6EeVV3h/aA6FtyIPk0Bln1+H1BpqmjG5hyP4nie0xhWb7TKdcr9eR5jnTVp4RXpQmd05v1MY5tRXI+Gdre5u9ygDi5eYkaiEecjK8weXhjbWeVWjtfx7F921rD4S7bZxlN98pVFO5TITJjmYjelHAuz9lLdpoW46ad4Ou0A9BtWa5+XF7lkbRB2T9LxgtuAxucSRBkiJnYxvApmraVXeCg5FPXX51YLW1Z6pM02xS6CvE4K8zS9xWUGQuQqvlIDHN76eVL7LhrhzXS6LJVEGpfnk3Ij741PXTWy3LYYQQCDoQdiPOqv2o4yuH/gWf4cBWutbADw093bQxAZoJLfZUEjUitUbdnL6GHUThXDdIlOEBy3iLeba0sm4V3gBZKgnUsZZjvlgAb7gtn/AGYKacldPTSBNcsxOKS440RDmnOmjz1N4kux8ya6dw+5cuWLIYk3WUCTuTHxH21PvWWWpla/SZ/DtbXqJSio4ws5N15Qirlts5uAEAScxImDDgH3pzwrB3IDXiAw+G0mlu2NgAB8TRzO2w6ldwzCu9zMpK2gYIIAcldAk5iQsiSBAPvVlrrroXYCiiipAKKKKAPDSXh/8S9dufiyD0TT/uzU6NV7hdw2W7q5o0kg8nBJOZfnqOVXj0YufVFhFe1rS6DWeaqFzG7tVf4riimo31C/zFWC/WKfXn0qvY22Hu2/wkv8hA+pFMrF2vjgmGx/AKjUooI/og/p9aW8wxOklp3JY853MKPrlESIe2XCLJ+lV29cFsnL8CnRiP8AZztmHMCAA20LGhiVykt2BkYvbkcOq30yvocwCld1foOpGs8vi6UpxeBupp3iMIkN4hpIAldfz5GjClssifuqs6gaZpP3iSlufvNcNYYzE9TPij+bQgfMC56d5SbNPXY8yQ6u6cFiLNVnhimVdjLzDQIDblcv133BrxMBibZhMjoTqC3yOsQRyYGYPOBXmJukAzuFLejZlI94Kn+qmBxhQw4K6xrsT5HY0u2bpxjoXrh5uc9TbawJIh9FOuQHMJ9SB/rnWdzDjptXoxYqPi8cAp15H8qx2XKf2jTXVKPRGHB7YFm3/KPyqRfxYWkuD4qotKAZhRIHkPp716xukloEQ2U75WVQ5Y8jodOUz0ojCVksQXHuTKUYLM3z7DYYsjRpB3g7wdR9IqidoOB33xN9wrMtxsylSsAZAussIIiKuGODOtu4xADXMgc7wSYgSPCACBzLGdt41q2Xyw/hYJlMaktBK76EBl+dF2ltfpXKMeop0+rrUbG19xRMTh2QrbuWraHIBNsCGj7Z5FuvtV+4JiXuWlxCMmdDldW0C6QU/q0YMPIRyqLxbgwuo6qozKWNu4T4swbQmB8JAgjTea09iMFBuOwgyFI6FZn1+LQ9KTXmm7PXP5M51Ojs0+rarz5c1nn4Fhsd7ccMpGHLRm+1m8spGUnoTB/KrIgjnPnVbv8AE0VxbUSx5DkKbYXiEsFZSCdjuCf0NdKrUqXDfJ0rKJRWccDCivK9rUICiiigDytOLwiXFyuoI+oPUEag+YrfXhNBDQmvcPuWwSl2VAJi4NYH4x+oNK7XG7p/3R9mH+FTuMYo3bb5dLajcfb1Gv8ALHz9N9fD7YrNqdRZCajHA+iiuUHJ5NLY2832APVv0C1jgRdW5nYBtCsagCSDvr0FN+6FY3WCCTSZXXPrLHyGRqqXbPzNdxidWPoBsP8APzrXwa3muuYlQuUzsSxBj5D/AKq02MP31xla4yxqFUDVNNQTPPQ+3UU/wuHW2oVRAH+iSeZ86mmuU5qxk2TUI7EKr3CGtmbER/w22G+qN9neYOm21JuIAfCym2fFowj4gQYOxiTsTV0rF0BEEAjoa3GQonETmDgHdyB5hrlr9NPareCAHDCQWJgiZBjlzr3+yrMhhathgZBCLIPWYrY+GmpWCHkQ46zZ5WgvmCw/6EI+uWtmC4BaI8aEk/fZj9Jgemvqaa2cAoOY6nqeXoNh7VV+3Pa9MKww6XMt1lzswEslvYBARlNxjoM2gEsZgArnCpLLivwG0QvtmoRbbfYb9mcOrYOyYAlBMAannNbzw/ID3ZyA7qIKmd5U6VUf2RYq/cGIzMxsAp3YczlaD3iqY22nYSfWr7i2ABJMAAknoBqavXPK4K3Uuubi+qK7fxpR0tlEdUQgKJE5hAEeLMQoPs1ZYDEWlhBZc5X7yAwbI3QtI+RmpHD+F5w11pV7pk9QnJAfs6RMa6U1s4FUWFUADkNqZmIjE/cRW8Wi3CuoBPhzCJnXLudR+UUn7RXTh3LrOVigJXZWbwgnyJAHqan8cT+PbjZZY/NabGwtxGQxDCD+h9t64+oqj5jgvvOlVZNVbs89BXwLBhf4j6udz+g8qlJjO8c5R4V+15+VVXGcTuWjdtbNaIBP4G+G4B938jU/h/FlsoFOpjSOZrErNuIPg0xlXdKShLc12Ltw68WUzuDH0BH0IqXSDgDOphzOcM5HQyu3zj5U/rt0T3wTObdDbNoKKKKcLClfE7hdu6G0Av5g7L7xJ8vWmZpVw7xO7dXb5A5R9AKtH3KS9g4pCWSsSbgKAeZBknyAk+3WoGCwxAgtqOdSuOT3lv8AlaPWV/StFq8QkjWS30MD6AVy9TLdbz2OjQmq+O5tvXgfBmgxM1GxN0ghW1Xn/jWLWgbXe8+91P4fgj0mDWGKYiH3gyR1XZh7iRSJ54z3/QdBLt/Gb8SoMFdGXUMNwf8AXLnTnhmK722r8zIPqCQfaRSk8LuDS2ysh1BYkEA7A6a034dhO6tqgMxMnqSZJ+ZrZpo2Rk9y4Mt8oOKw+SVRRRW0yhUTG40JAAzOdln6k8lHWjH4vuwIEu2ir1PMnoBuTVI7Q8Wy57YuANGa9eaQsDe2p5Ac4+GeZJoF2WbV8Tzi/a/IxnO6r9pGKLPMIAJb1J9hUvG8HscRsWvAUa4Sxcn+JbCsM455mJOWTOhJ5AUo4JwfvCHdCFGluyTqkjRiPvcwfsg6EgmLZgMtpGb7FtSgPUgzcYeU6f00Y3FarJ1zynyuW/Z+y/di7Am1w7EmysW8NdVcpJ8KX1ABRmJ0LrDCdzPM00uY4Yu53Vo5rSEG7cXVSRqLats2upjpHWlmGxiMJvrIcTluL4YOumbRuXPkByp5g+I2FUKmVANhGUflV5VtcImNqly2NlWKDUZMch2YH0Irb34quGMyiv8AFyEvIzbEMvv4WH5GtWG4ioMcth09P8qncdsi4hAiRBE7Zht7cvQmlF/iodBay+I6d2RrPkNj60m3SStlvi8F69VGqO2SyK+2TIrW8SBOSbd4D7VhviB9CZ+dVq6jWLhSQSvwtyZSJVvQgg10/D8Ks2bBN8LojG4zSQBBzDXkBpXLjibd7D2ijzctM9khvjNkEtZYjyUx71x9bp3GG6TWUcbxhRUlfS9slz8eP5+RY8F2/tYe2qtZuNiCIaCMpjYqx2B3iNJ571Y+ynbFMazWzba1cC5gCQQyyASD5SNPOuVcQAICRmdoyjmNd/8ADqauv7PeFEYln5WkKOeXeuQSg65VGvmavo9VbNxjjj+ciNH4hqdRZHd8/wDJ0gUUCiu0d48pVwP4B/rWTNNTSnA+C5cToxYejeIfUke1Wj0ZSXVDK/h1cQwBHn1/SkWJ4VdBK28pQkkZmIKyZIIgzqasNFIspjZ1HwtlDoQcPw8Cz3RMgggnaSdSR01paOA3Jg3Rl65fFHzgHz+lWCiolRXLGV0CN045w+pjbQAADYCB6ClmI4m6XWXIGURzhtRPofpTWkJvziTMd2wyg/iUwZ8iWj2HWtEEhE2xzhcSLiyvuDuD0IrHGYoW1zHXkFG7NyUef+dLeIYF8wa0DPMho+Y0/M+hqNfwl8y2YZ8uVSwzZepWIEnzHIctKnb7EObXYVca4o4ZkQ5sQwGcqf8AZpyRJ+1+uvMQq4dwjM4LT3SP/DUGfGNnMdDMDdSNZB0YYfs/dTfKxk+InxQd5JGpJ36jz1pzhsJdEwFQkfFJYgxGYSAC3mZo2mVeZuz3/T7viZWcOZ7tdHgC44gd0m+URpnYdNgZ6Th2gULbyKIVV0A2hRp9YqPiuGBVCSzBmUHMxMlmAJI2JMnWnfEsKGUjqIqy4aY1R9Lijbw6yBbUcsq/kKLnCrLam0k9QIPzFY8EvZ7Fs/hAPqPCfqDU+qNtMekmhaeB2uWdfS4/6k15/Yy8rl3+8P1WmdFG5hsj7Cz+xV53Lp/qH6AVvwnDLVoyi6/eJJb5kk1MoqHJsFCK7FV/aUrnAXAkxmTPH3MwzH02rltnh7fEL1u0rRJZ0nTTRdWn2rvTLNQbHBMOjZksWlbqLag/OKw6jSedNSbMOq0PnzUm+MdDnXZrsw7mbQdAfixV1SHI59xbbUSPtt10rpXDOHW8PbW1aXKi7Dn5knmT1qUBXtPqpjWuDTRp4UrEQooopw8KV8Xt5SLw+zo/8nI/0nX0LU0rwipTwRJZRpw14MK30kdTh2/8o7H7h+6fw9D7dKa2bwapa7oiMuzN1FFFVLGF58qk9AT8qXcHsjIpOpy/nE/OmVxJBB2IilfBrkLlPxL4T6jQ/wCvOrLoyj6obV4RQK9qpcxyCggCvag8TUBWZ5ZVHwcifxcz6beRqUQ+ELnxgfEW4E21aM3LOQchHUD5eIU3x4/htG8aep0FIMYjJZzNo5cXI6EENHyG3IADlNWY1eXYXDnKZXsMXwoBgtbMFlHxI0DMyjmOZHyqwWboZQykEESCNiDtS7i+KVFJP+ZPIAcyTWXAcI1u1D6FmLZfuA65fb8yaiXKyEeHtXQZUUUVQaFRMfjhbA0LOxhEHxMfLoBuTsBUS3xtf3i9YcZTbRboPJrZHiI03UggjoRRwW0X/wDE3PjuqCo/4do6og6EiCx5nyCwASbGGc+K45zfdQkIvkNi3qd+g2qbWjF4tLSlrjqijdnIA+Zqv4jtUrtb/drd6+paMyJlRjlJULdulUYb6qTtHlQBZ6KSLjsZ/wApbC+eJ8XyFoif6qm8O4iLuZSrW7iRntvGZZ+EgglWU6+JSRoRuCAATqKKKACiiigDF1BEESDoQeYrjPDP2iNhMXiMNigTbt37qJcA1VA7ZAw6BY1rs5rgfarhIbH4z/1SfmoP61WUnHoY9beqYKb9ztPC+MW7yB7bqynYqZFMlcGvmXBpisFmuYa4y6k5d1OvNdquvBv2sMkLi7JXbx29R6lYkVruo8vbl/aCrVwn3OzUtx2EYN3lsa/aX7wGxH4o086T8I7b4W+PBeQnoTB+Rp/bx6tsQfSkuEovlGjdGSNOE4krabEbg6EeoOoqYMQOtRsQlq58agxseY9CNRUS7gF+xccerSB8wTRhMMtDG5jFG5HzpNj+K5yFtAuwM+EZoPIxoJHUmB51knDUBm45fyMx7gkijHdocNh18Vy2ijlIH0FWSS6FHJvq8HuF4U7EPiG0GotzOvVzoD6KAPWpfEOJqmm5OgUasx6Ac6q/Bu2C8RxDYfCkwqZ3ulZVRIAAGkkk+mhq3YHhiWtRLOd3bVj5fhHkIFE1tfq/AmPK9P4kbh/D2Zhdv/EPgTcJ5k838+XKm9FFLbyNikgoNFFQSVnjGELYwZP9ocP3lufhz2bhBVvJ1vlT5E9KzwfCLVy0HtPiEUgxaW/cUIRINuA3gysCpA0EVK4s2XFYRvvNdtf3rZuR/wDq+lbCO4vz/u7516JeiAfRwI/mUblqCDRwzgGEIS8LIdioZbl0m5cAIB0a4SV9BFMuI4QXbZSYJgqw3VwQyMPMMAfaonBXytfsn/d3Cy/+lc8an0DZ1/orDtVdtjDsty7ctZyFVrIc3c85lCKgLMdNQBtNBJJ4TjjdUhxlu2zkupyDjmOqsIZTzDDnIqPjrgTFWDzdLqR18VpvpBPpNUz+371pkud2+IuW1Ft7lpCpvoNe7vYd4uWb2pZdGBOYAwxh5ieKW2xWGxLv3dhbNwK1wFP4ri24DBoKnuwdDrvQRktwopJ2OxJfB2WZizZdS05tzGYHUGIOvWigkd0UV4aAEnGO1+Cwtzu7+IS28BspkmDsTAMbVw3tB2mtvj8TcttNt7nhbkQFVZ19KYdp71jE43EXswKl4UzplRVSR5eEn3pcnDLJQsSNdfblTNPp5ahtZwl3OHqtXC7NUo8Jm2zx1GskGNjWeJSzcEGNx+YpJiOz8LIOu8fpULFYS9bGvl85rVKcr5RlGPEHy/3/ACMSprsadcsYY9x/Zq0WUqddfymlmMt4vDEm1iLigAbMY+RqMcdeUqTyP6RW+/xrOGVhyG/XWnRnXdq1Ncxaxn4miHnxkmnlEnAdqOJm3mXEMfWOsVN/+ouKkkG8RoDtSzgmNCWdeRP/AH06u8bUuNPsn8xWaMc0Wy7pk26q5OSiiGH4hfLZ8TcgdDHnyFaBwRMga85cmNWJO5HWt93tBAZVHM7enWlM3boKzsBAHPpNNajYqoV8tcvn9Su+6aTb2l+/Zjx3B4K7jGvXFtgrZCTJZoN0sFAEmPD8xXTOzHbHDY9ri4cuTaCls6lZDTBAOpGhrgOF4KWWYj/EdaecIxIwN1MTabxpoyTo6H40P+tCBVFH6zvn0kuxrp18I4h7H0JRULhPEreJspetNmt3FzKfzB6EGQR1BqbWI65rv31RSzsqqN2YgAepNL/7esn4C9zztW7jj+8qkfWo3CsKl57l26M9xLroqtqLKq0IEXYFlhy25z7wAA8igCrcf4hmfBsLV7wYpT4kyzms3rceIj79N8Tf7xGRrF6GEbJI6EQ+hB1B5EVF7UNrhBzbF2wPZbjn6Kae0EFR/tEpirLujguGwt05d2E3bD6ciBcjobhG9M+0uGuMlu7ZE3LD96qkHxLlZHUCR4irGBpqAK28e4Wby/wyFuDKVJ2zIwe2TGujD5Fhzr1OG3SJfE3M53yKgQdQqFSY8ySfOoAWYi33gXEvdtNa7tlm3aYO4f4UE3Gk58sLEhhpGtPsPh5QC4oJPiYHUZvfeNp8qwt8Jsrc7wWkDzOaBOYiC38xHPepkVJIAUV7RQBHxuLSzba5cYIiKWZmOiqBJJrk3aH9qV3EZ7OAsQrhk767OYgiCyW1IK6bFj7cqZ/t1xLDDYe2DCXL0v55VLKD5Tr/AEiql2U4imHRmCg3DEE8hzrHqtT5TSR09DoldFzlz8BBa7DYnLvc9gI/KlXFMBibGjEnnBEbfnV/vdqrxM96R5CIrde47YxNs28UNeVwDUHrpWWrxCa4i2v3NtnhFWPVWvl1/wBnM8N2huIRn2B38+h/wqxWePW7pAaIGpPnyH+ulV7iCLbuyIZQYOmjqP8AEfWKkcQ7LkePDtKnXITrH4W/Q10q/EvLq8p8bu/6nA1X0eUnJVcY/mSw93ZuMII01/QfrSjFYBWLkdYHsKUYPht6SMxGkg9RMEEcmB0Irx79yyYYyDz9abLWVvTqiHXOWcuXg2ppr3ReUTLXD3yiJgnbyJqY/BjpPUfKo/8Ab8WwqiWyj2NRziMTemNAabqrKapQlF+zf+xdWh1l7ThHgd2uEqrakQ35j/X0qet+zYIJjaP1FVTE4e+AA7t5KoJY+gAqLgeHXr9wq2ZVT4y3zA8j5cqpPXUq7z6+ncfLwDUuxKT+Q84r2mhj3YkHQgdeVKrVnEXmMaZuW5+Q0FSuGcODuAg0JhfTafU710bC4mzgUCWlVrseJzrr5Vjv8SfmuyPpO/pPo/TUstbm/l82J+yy8Vwdo28O7C2WL5WtqwBO8SNAYmOs027P/tRxVrEraxwRrZbIzhMj2yTAbQwVncRtrOkVFvdo75Mm6R5DQVS+1mKFxnbdmkn1rJXrXOeFk6Vnh0Iwe5Jcdj6P4jhLltziLAzNAF21IAvKNipOi3QNAToR4TyKzOG8St31LW2mDDKRDo3NXU6qfI1G7NcXtYrD27lq6l3wqGKMGyvlBKtB8La7HWs+I8CsX2DupDgR3lt3t3I6Z7bBiPImK6h54gcSIvY7DWhr+7h8S5+6xRrNkHzYPcI/kPlVhqFwvhVrDqVtLGY5mJLM7tAGZ3YlnMACSTsKm0AFFFFABRRRQAUUUUAIO2vZpeIYVrLHKwIe28TkuCYJ6ggkEdCa+e+JcPxdi8+H7vO9swTbZWT3aYU+TQRzFfUVU69+zTAMzErdAZmcot64qZmJZoCsIEnalWUxn1Rop1VlKxBnBHwWJHxvaTye4J+k1iMNd/5jDn/3P8q7un7JeEjX91n1u3v/AJ1Ow37OeFptgrJ/mBb/ALiajyK/Yv8AX9R/cfO97hOIbbu7n8lxSfkYqdhf3nKA5Swqwua6dTyEKDJr6DPYbhv/ACOF/wDwp/hU3hnZ3C4YzYw9q2fvKgzf3t6h6et9UR9dv67j51S0GvjDtiLi3TyNllG07NrEU34X2XsDFWBjbofDs+Vh8PiYEW8zTouaBp5cprvHE+C4fEx39m3dy7d4gYj0JGlaMF2Zwdlg1vDWUYbMttZHvFSqYJ8IXLUWy4csnEu23YW3Yxvd4GAotI7rcctlcs4A6/CBof1pbe4DiraF2vWkVQSYUnQe9d+4v2bwuJOa9ZUvtnEq8dM6kNHlNJ7v7OsG4yv3zJzRrrZSOh5x71M6YyeWghqbYR2wlhHzrheN37hK2+8uQCSbSnMFG5IgwPOpeH48ndMiACVOx1k7kk6k85NfUHCuE2MMmTD2ktJ0tqAPUxufWoPHOyOCxn/3GGtufvxD+zrDfWly0lcu2DTX4jdH7XJ84cN4sLZBG4qRe4+u811LiH7GsNM4d8v4LyB19mGVx7k0sX9l+JQ+HDYA9GN26PmO4MUmWhi3lmn/AJixLiJzI8TuXjltKzn8In67Cp2E7NQVbFsRmPhsJLXHP3YGpPktddwP7PLxgXcSlpfuYW3r6d4//wAatvAey+GwkmzbGc/FdclrjertrHkIHlT66Iw6Iw362277TK3+zfs1ew7XL9xRYW5bVFwwiQFMh7kaB4JAA2B1J2F9ryK9rQZQooooAKKKKACiiigAooooA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96889" y="-1444624"/>
            <a:ext cx="2914650" cy="4055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5781" tIns="47891" rIns="95781" bIns="47891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C:\Users\Админ\Desktop\Былкина Света\РАБОТА ПСИХОЛОГИЯ\Картинки фрукты, звери, овощи т.д\Коллекция шаблонов№2\podagra_prezentaciya_2790_1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1" y="-22354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95615" y="1208586"/>
            <a:ext cx="4478388" cy="619938"/>
          </a:xfrm>
          <a:prstGeom prst="rect">
            <a:avLst/>
          </a:prstGeom>
          <a:noFill/>
        </p:spPr>
        <p:txBody>
          <a:bodyPr wrap="none" lIns="95781" tIns="47891" rIns="95781" bIns="47891" rtlCol="0">
            <a:spAutoFit/>
          </a:bodyPr>
          <a:lstStyle/>
          <a:p>
            <a:r>
              <a:rPr lang="ru-RU" sz="3400" b="1" dirty="0">
                <a:solidFill>
                  <a:srgbClr val="00B050"/>
                </a:solidFill>
              </a:rPr>
              <a:t>Уважаемые родители!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75234" y="2115344"/>
            <a:ext cx="5472608" cy="5799841"/>
          </a:xfrm>
          <a:prstGeom prst="rect">
            <a:avLst/>
          </a:prstGeom>
        </p:spPr>
        <p:txBody>
          <a:bodyPr wrap="square" lIns="95781" tIns="47891" rIns="95781" bIns="47891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В современном мире, когда вокруг маленького человека столько соблазнов, только родители способны и должны оградить его от вредных привычек, неправильного питания, пассивного, малоподвижного образа жизни и других опасных факторов. </a:t>
            </a:r>
          </a:p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Если вы, родители сейчас уделите достаточно внимания здоровью своего ребенка, то в будущем он обязательно оценит вашу заботу и внимание о нем, он навсегда будет вам благодарен за самый важный подарок в жизни каждого человека- здоровье… </a:t>
            </a:r>
          </a:p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Уважаемые родители не забывайте, что ключ к успеху в укреплении и сохранении здоровья вашего ребенка- в разумном физическом, интеллектуально-личностном развитии. </a:t>
            </a:r>
          </a:p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Оздоровление малыша должно включать в себя различные компоненты, совокупность которых можно назвать как «здоровый образ жизни» ребенка. </a:t>
            </a:r>
          </a:p>
        </p:txBody>
      </p:sp>
    </p:spTree>
    <p:extLst>
      <p:ext uri="{BB962C8B-B14F-4D97-AF65-F5344CB8AC3E}">
        <p14:creationId xmlns="" xmlns:p14="http://schemas.microsoft.com/office/powerpoint/2010/main" val="104547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\Desktop\Былкина Света\РАБОТА ПСИХОЛОГИЯ\Картинки фрукты, звери, овощи т.д\Коллекция шаблонов№2\podagra_prezentaciya_2790_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1" y="-22354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72912" y="829523"/>
            <a:ext cx="5688632" cy="7820416"/>
          </a:xfrm>
          <a:prstGeom prst="rect">
            <a:avLst/>
          </a:prstGeom>
        </p:spPr>
        <p:txBody>
          <a:bodyPr wrap="square" lIns="95781" tIns="47891" rIns="95781" bIns="47891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Здоровье ребенка обеспечивается с помощью организации здорового образа жизни, компонентами которого являются: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- физическое здоровье ребенка (закаливание, правильное питание, режим дня, гимнастика, подвижные игры, личная гигиена и др.)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- психологическое здоровье ребенка (интерес, желание, потребности, эмоциональный комфорт)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- социальное здоровье (поведение, общение, опыт, практика)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- нравственное здоровье (здоровый образ жизни, дружба, доброжелательность, сотрудничество)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- интеллектуальное здоровье (навыки, знания, способности, умения)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Вот эти все компоненты нужно внести в жизнь ребенка, чтобы сохранить и укрепить здоровье малыша. Рациональная организация двигательной активности - важное условие для роста и развития детского организма, ведь чем активнее работают мышцы, тем более жизнеспособен человек. Нагружая мышечную систему мы не только воспитываем ребенка сильным и ловким, но и развиваем его внутренние органы, сердце, легкие, таким образом напряженная работа скелетно-мышечной система ведет к совершенствованию всех органов и систем, делает организм ребенка особенно прочным, а главное здоровым.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179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\Desktop\Былкина Света\РАБОТА ПСИХОЛОГИЯ\Картинки фрукты, звери, овощи т.д\Коллекция шаблонов№2\podagra_prezentaciya_2790_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13" y="2567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71199" y="943861"/>
            <a:ext cx="5269574" cy="5514727"/>
          </a:xfrm>
          <a:prstGeom prst="rect">
            <a:avLst/>
          </a:prstGeom>
        </p:spPr>
        <p:txBody>
          <a:bodyPr wrap="square" lIns="95781" tIns="47891" rIns="95781" bIns="47891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Уделите внимание психическому здоровью - ведь счастлив тот ребенок которому комфортно и уютно. </a:t>
            </a:r>
          </a:p>
          <a:p>
            <a:r>
              <a:rPr lang="ru-RU" b="1" dirty="0">
                <a:solidFill>
                  <a:srgbClr val="FF0000"/>
                </a:solidFill>
              </a:rPr>
              <a:t>Режим дня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ребенка, должен быть стабильным, гибким и динамичным, должен предусматривать разнообразную деятельность ребенка с учетом состояния здоровья детей и возрастных особенностей. Родители и педагоги мы не должны забывать, что нужно создавать такие условия, которые бы удовлетворяли детское любопытство. У детей должна быть насыщенная разными событиями жизнь! И тогда вашему малышу времени болеть просто не будет… </a:t>
            </a:r>
          </a:p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Обязательно нужно уделить внимание эффективному закаливанию, в коже ребенка заложено огромное количество нервных окончаний, воздействие на них благотворно повлияют на всю нервную систему, а через нее и на все органы. </a:t>
            </a:r>
          </a:p>
        </p:txBody>
      </p:sp>
    </p:spTree>
    <p:extLst>
      <p:ext uri="{BB962C8B-B14F-4D97-AF65-F5344CB8AC3E}">
        <p14:creationId xmlns="" xmlns:p14="http://schemas.microsoft.com/office/powerpoint/2010/main" val="319381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\Desktop\Былкина Света\РАБОТА ПСИХОЛОГИЯ\Картинки фрукты, звери, овощи т.д\Коллекция шаблонов№2\podagra_prezentaciya_2790_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82645" y="1130577"/>
            <a:ext cx="5462292" cy="6389963"/>
          </a:xfrm>
          <a:prstGeom prst="rect">
            <a:avLst/>
          </a:prstGeom>
        </p:spPr>
        <p:txBody>
          <a:bodyPr wrap="square" lIns="95781" tIns="47891" rIns="95781" bIns="47891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Закаливание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поможет улучшить деятельность нервной системы, сердца, обмен веществ, аппетит, организм ребенка адаптируется к окружающей обстановке, повысится сопротивляемость к заболеваниям.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Спорт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должен стать неотъемлемой частью любого человека заботящегося о своем здоровье, поэтому малыш должен видеть пример родителей, не стоит целый день проводить за компьютером или телевизором, а лучше погуляйте с ребенком, покатайтесь на велосипеде, или лыжах, при нормальном состоянии ребенка можно определить в спортивную секцию, танцы, хоккей- все зависит от потребностей и желания родителей и ребенка. Главное нужно помнить, чтобы вы не выбрали, важная задача- поддерживать детский организм в нормальном физическом состоянии и сохранять здоровье малыша. 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Забота о развитии и здоровье ребенка начинается с организации здорового образа жизни, как в семье, так и в детском саду. Ведь здоровый ребенок сегодня- наше успешное завтра!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1842" y="7832411"/>
            <a:ext cx="4320203" cy="619938"/>
          </a:xfrm>
          <a:prstGeom prst="rect">
            <a:avLst/>
          </a:prstGeom>
          <a:noFill/>
        </p:spPr>
        <p:txBody>
          <a:bodyPr wrap="none" lIns="95781" tIns="47891" rIns="95781" bIns="47891" rtlCol="0">
            <a:spAutoFit/>
          </a:bodyPr>
          <a:lstStyle/>
          <a:p>
            <a:r>
              <a:rPr lang="ru-RU" sz="3400" b="1" dirty="0">
                <a:solidFill>
                  <a:srgbClr val="00B050"/>
                </a:solidFill>
              </a:rPr>
              <a:t>Желаем Вам успехов!</a:t>
            </a:r>
          </a:p>
        </p:txBody>
      </p:sp>
    </p:spTree>
    <p:extLst>
      <p:ext uri="{BB962C8B-B14F-4D97-AF65-F5344CB8AC3E}">
        <p14:creationId xmlns="" xmlns:p14="http://schemas.microsoft.com/office/powerpoint/2010/main" val="285290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574</Words>
  <Application>Microsoft Office PowerPoint</Application>
  <PresentationFormat>Лист A4 (210x297 мм)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User</cp:lastModifiedBy>
  <cp:revision>7</cp:revision>
  <cp:lastPrinted>2015-01-29T03:25:32Z</cp:lastPrinted>
  <dcterms:created xsi:type="dcterms:W3CDTF">2015-01-22T16:12:03Z</dcterms:created>
  <dcterms:modified xsi:type="dcterms:W3CDTF">2017-09-21T17:59:22Z</dcterms:modified>
</cp:coreProperties>
</file>